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470" r:id="rId3"/>
    <p:sldId id="284" r:id="rId4"/>
    <p:sldId id="447" r:id="rId5"/>
    <p:sldId id="471" r:id="rId6"/>
    <p:sldId id="348" r:id="rId7"/>
    <p:sldId id="444" r:id="rId8"/>
    <p:sldId id="473" r:id="rId9"/>
    <p:sldId id="378" r:id="rId10"/>
    <p:sldId id="350" r:id="rId11"/>
    <p:sldId id="351" r:id="rId12"/>
    <p:sldId id="492" r:id="rId13"/>
    <p:sldId id="352" r:id="rId14"/>
    <p:sldId id="454" r:id="rId15"/>
    <p:sldId id="452" r:id="rId16"/>
    <p:sldId id="455" r:id="rId17"/>
    <p:sldId id="453" r:id="rId18"/>
    <p:sldId id="456" r:id="rId19"/>
    <p:sldId id="445" r:id="rId20"/>
    <p:sldId id="428" r:id="rId21"/>
    <p:sldId id="393" r:id="rId22"/>
    <p:sldId id="394" r:id="rId23"/>
    <p:sldId id="481" r:id="rId24"/>
    <p:sldId id="479" r:id="rId25"/>
    <p:sldId id="477" r:id="rId26"/>
    <p:sldId id="401" r:id="rId27"/>
    <p:sldId id="402" r:id="rId28"/>
    <p:sldId id="403" r:id="rId29"/>
    <p:sldId id="485" r:id="rId30"/>
    <p:sldId id="483" r:id="rId31"/>
    <p:sldId id="408" r:id="rId32"/>
    <p:sldId id="409" r:id="rId33"/>
    <p:sldId id="410" r:id="rId34"/>
    <p:sldId id="489" r:id="rId35"/>
    <p:sldId id="407" r:id="rId36"/>
    <p:sldId id="459" r:id="rId37"/>
    <p:sldId id="412" r:id="rId38"/>
    <p:sldId id="486" r:id="rId39"/>
    <p:sldId id="460" r:id="rId40"/>
    <p:sldId id="461" r:id="rId41"/>
    <p:sldId id="462" r:id="rId42"/>
    <p:sldId id="463" r:id="rId43"/>
    <p:sldId id="464" r:id="rId44"/>
    <p:sldId id="465" r:id="rId45"/>
    <p:sldId id="466" r:id="rId46"/>
    <p:sldId id="467" r:id="rId47"/>
    <p:sldId id="468" r:id="rId48"/>
    <p:sldId id="469" r:id="rId49"/>
    <p:sldId id="474" r:id="rId50"/>
    <p:sldId id="488" r:id="rId51"/>
    <p:sldId id="490" r:id="rId52"/>
    <p:sldId id="49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49" autoAdjust="0"/>
    <p:restoredTop sz="88070" autoAdjust="0"/>
  </p:normalViewPr>
  <p:slideViewPr>
    <p:cSldViewPr>
      <p:cViewPr varScale="1">
        <p:scale>
          <a:sx n="39" d="100"/>
          <a:sy n="39" d="100"/>
        </p:scale>
        <p:origin x="-564" y="-10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AMP\s63023\!Workgrp\RCAFrm\CONTRACTS\2013-14\Rust%20Surveys\QuesnelRustData13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AMP\s63023\!Workgrp\RCAFrm\CONTRACTS\2013-14\Rust%20Surveys\QuesnelRustData13b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LAMP\s63023\!Workgrp\RCAFrm\CONTRACTS\2013-14\Rust%20Surveys\QuesnelRustData13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sz="4000"/>
            </a:pPr>
            <a:r>
              <a:rPr lang="en-US" sz="4000" dirty="0"/>
              <a:t>% of total</a:t>
            </a:r>
            <a:r>
              <a:rPr lang="en-US" sz="4000" baseline="0" dirty="0"/>
              <a:t> plot area </a:t>
            </a:r>
            <a:r>
              <a:rPr lang="en-US" sz="4000" dirty="0"/>
              <a:t> by stem rust</a:t>
            </a:r>
            <a:r>
              <a:rPr lang="en-US" sz="4000" baseline="0" dirty="0"/>
              <a:t> incidence class</a:t>
            </a:r>
            <a:endParaRPr lang="en-US" sz="4000" dirty="0"/>
          </a:p>
        </c:rich>
      </c:tx>
      <c:layout>
        <c:manualLayout>
          <c:xMode val="edge"/>
          <c:yMode val="edge"/>
          <c:x val="0.12418744531933508"/>
          <c:y val="3.7037037037037104E-2"/>
        </c:manualLayout>
      </c:layout>
    </c:title>
    <c:view3D>
      <c:perspective val="30"/>
    </c:view3D>
    <c:plotArea>
      <c:layout/>
      <c:pie3DChart>
        <c:varyColors val="1"/>
        <c:ser>
          <c:idx val="0"/>
          <c:order val="0"/>
          <c:tx>
            <c:v>Area Affected</c:v>
          </c:tx>
          <c:dLbls>
            <c:dLbl>
              <c:idx val="1"/>
              <c:layout>
                <c:manualLayout>
                  <c:x val="6.6358807102386397E-2"/>
                  <c:y val="-5.5602293263538397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ctr"/>
            <c:showVal val="1"/>
            <c:showLeaderLines val="1"/>
          </c:dLbls>
          <c:cat>
            <c:strLit>
              <c:ptCount val="3"/>
              <c:pt idx="0">
                <c:v>0-10%</c:v>
              </c:pt>
              <c:pt idx="1">
                <c:v>10-20%</c:v>
              </c:pt>
              <c:pt idx="2">
                <c:v>&gt;20%</c:v>
              </c:pt>
            </c:strLit>
          </c:cat>
          <c:val>
            <c:numLit>
              <c:formatCode>General</c:formatCode>
              <c:ptCount val="3"/>
              <c:pt idx="0">
                <c:v>70.2</c:v>
              </c:pt>
              <c:pt idx="1">
                <c:v>16.100000000000001</c:v>
              </c:pt>
              <c:pt idx="2">
                <c:v>13.7</c:v>
              </c:pt>
            </c:numLit>
          </c:val>
        </c:ser>
        <c:dLbls>
          <c:showVal val="1"/>
        </c:dLbls>
      </c:pie3DChart>
    </c:plotArea>
    <c:legend>
      <c:legendPos val="r"/>
      <c:layout/>
      <c:txPr>
        <a:bodyPr/>
        <a:lstStyle/>
        <a:p>
          <a:pPr rtl="0">
            <a:defRPr sz="20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sz="4000"/>
            </a:pPr>
            <a:r>
              <a:rPr lang="en-US" sz="4000"/>
              <a:t>Comandra Rust vs. Geocaulon</a:t>
            </a:r>
          </a:p>
        </c:rich>
      </c:tx>
      <c:layout>
        <c:manualLayout>
          <c:xMode val="edge"/>
          <c:yMode val="edge"/>
          <c:x val="0.18925699912511013"/>
          <c:y val="4.1666666666666664E-2"/>
        </c:manualLayout>
      </c:layout>
    </c:title>
    <c:plotArea>
      <c:layout>
        <c:manualLayout>
          <c:layoutTarget val="inner"/>
          <c:xMode val="edge"/>
          <c:yMode val="edge"/>
          <c:x val="9.6964020122484854E-2"/>
          <c:y val="0.17471303587051634"/>
          <c:w val="0.85998042432195976"/>
          <c:h val="0.70011431904345289"/>
        </c:manualLayout>
      </c:layout>
      <c:barChart>
        <c:barDir val="col"/>
        <c:grouping val="clustered"/>
        <c:ser>
          <c:idx val="0"/>
          <c:order val="0"/>
          <c:tx>
            <c:v>Comandra Rust vs Geocaulon</c:v>
          </c:tx>
          <c:spPr>
            <a:ln w="28575">
              <a:noFill/>
            </a:ln>
          </c:spPr>
          <c:cat>
            <c:strLit>
              <c:ptCount val="3"/>
              <c:pt idx="0">
                <c:v>&lt;200</c:v>
              </c:pt>
              <c:pt idx="1">
                <c:v>200-20000</c:v>
              </c:pt>
              <c:pt idx="2">
                <c:v>&gt;20000</c:v>
              </c:pt>
            </c:strLit>
          </c:cat>
          <c:val>
            <c:numLit>
              <c:formatCode>General</c:formatCode>
              <c:ptCount val="3"/>
              <c:pt idx="0">
                <c:v>0.60000000000000064</c:v>
              </c:pt>
              <c:pt idx="1">
                <c:v>4.9000000000000004</c:v>
              </c:pt>
              <c:pt idx="2">
                <c:v>20.399999999999999</c:v>
              </c:pt>
            </c:numLit>
          </c:val>
        </c:ser>
        <c:axId val="61765120"/>
        <c:axId val="61767040"/>
      </c:barChart>
      <c:catAx>
        <c:axId val="617651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bastard toadflax (stems/ha)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1767040"/>
        <c:crosses val="autoZero"/>
        <c:auto val="1"/>
        <c:lblAlgn val="ctr"/>
        <c:lblOffset val="100"/>
      </c:catAx>
      <c:valAx>
        <c:axId val="61767040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en-US" sz="1800"/>
                  <a:t>%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176512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 sz="3600"/>
            </a:pPr>
            <a:r>
              <a:rPr lang="en-US" sz="3600" dirty="0"/>
              <a:t>% Stand Rust Incidence vs. Elevation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v>% Rust Incidence</c:v>
          </c:tx>
          <c:spPr>
            <a:ln w="28575">
              <a:noFill/>
            </a:ln>
          </c:spPr>
          <c:xVal>
            <c:numRef>
              <c:f>'Polygon summary'!$F$2:$F$21</c:f>
              <c:numCache>
                <c:formatCode>General</c:formatCode>
                <c:ptCount val="20"/>
                <c:pt idx="0">
                  <c:v>1137.8</c:v>
                </c:pt>
                <c:pt idx="1">
                  <c:v>1119.2</c:v>
                </c:pt>
                <c:pt idx="2">
                  <c:v>1109.7</c:v>
                </c:pt>
                <c:pt idx="3">
                  <c:v>1106.05</c:v>
                </c:pt>
                <c:pt idx="4">
                  <c:v>1100.05</c:v>
                </c:pt>
                <c:pt idx="5">
                  <c:v>1129.4000000000001</c:v>
                </c:pt>
                <c:pt idx="6">
                  <c:v>1058.6347517730501</c:v>
                </c:pt>
                <c:pt idx="7">
                  <c:v>1154.3499999999999</c:v>
                </c:pt>
                <c:pt idx="8">
                  <c:v>1107.5</c:v>
                </c:pt>
                <c:pt idx="9">
                  <c:v>842.05</c:v>
                </c:pt>
                <c:pt idx="10">
                  <c:v>1152.95</c:v>
                </c:pt>
                <c:pt idx="11">
                  <c:v>906.7</c:v>
                </c:pt>
                <c:pt idx="12">
                  <c:v>1030.3</c:v>
                </c:pt>
                <c:pt idx="13">
                  <c:v>1085.5</c:v>
                </c:pt>
                <c:pt idx="14">
                  <c:v>823.25</c:v>
                </c:pt>
                <c:pt idx="15">
                  <c:v>1251.75</c:v>
                </c:pt>
                <c:pt idx="16">
                  <c:v>828.9</c:v>
                </c:pt>
                <c:pt idx="17">
                  <c:v>1124.0999999999999</c:v>
                </c:pt>
                <c:pt idx="18">
                  <c:v>1124.2</c:v>
                </c:pt>
                <c:pt idx="19">
                  <c:v>1054.95</c:v>
                </c:pt>
              </c:numCache>
            </c:numRef>
          </c:xVal>
          <c:yVal>
            <c:numRef>
              <c:f>'Polygon summary'!$AP$2:$AP$21</c:f>
              <c:numCache>
                <c:formatCode>General</c:formatCode>
                <c:ptCount val="20"/>
                <c:pt idx="0">
                  <c:v>16.844122823527808</c:v>
                </c:pt>
                <c:pt idx="1">
                  <c:v>15.17306361938715</c:v>
                </c:pt>
                <c:pt idx="2">
                  <c:v>10.688958916900093</c:v>
                </c:pt>
                <c:pt idx="3">
                  <c:v>0.27046783625730991</c:v>
                </c:pt>
                <c:pt idx="4">
                  <c:v>9.4749408359248228</c:v>
                </c:pt>
                <c:pt idx="5">
                  <c:v>7.0663730619225973</c:v>
                </c:pt>
                <c:pt idx="6">
                  <c:v>9.6442573627234367</c:v>
                </c:pt>
                <c:pt idx="7">
                  <c:v>1.311688311688312</c:v>
                </c:pt>
                <c:pt idx="8">
                  <c:v>23.468528482799954</c:v>
                </c:pt>
                <c:pt idx="9">
                  <c:v>10.547619047619046</c:v>
                </c:pt>
                <c:pt idx="10">
                  <c:v>6.9709381570130624</c:v>
                </c:pt>
                <c:pt idx="11">
                  <c:v>19.520672406985291</c:v>
                </c:pt>
                <c:pt idx="12">
                  <c:v>6.4118932597193474</c:v>
                </c:pt>
                <c:pt idx="13">
                  <c:v>3.4215245906975267</c:v>
                </c:pt>
                <c:pt idx="14">
                  <c:v>6.1836812997803703</c:v>
                </c:pt>
                <c:pt idx="15">
                  <c:v>0.47954545454545461</c:v>
                </c:pt>
                <c:pt idx="16">
                  <c:v>8.264475108225108</c:v>
                </c:pt>
                <c:pt idx="17">
                  <c:v>27.584911294459591</c:v>
                </c:pt>
                <c:pt idx="18">
                  <c:v>31.132733095494007</c:v>
                </c:pt>
                <c:pt idx="19">
                  <c:v>13.639249639249661</c:v>
                </c:pt>
              </c:numCache>
            </c:numRef>
          </c:yVal>
        </c:ser>
        <c:ser>
          <c:idx val="1"/>
          <c:order val="1"/>
          <c:tx>
            <c:v>Gall Rust Incidence</c:v>
          </c:tx>
          <c:spPr>
            <a:ln w="28575">
              <a:noFill/>
            </a:ln>
          </c:spPr>
          <c:xVal>
            <c:numRef>
              <c:f>'Polygon summary'!$F$2:$F$21</c:f>
              <c:numCache>
                <c:formatCode>General</c:formatCode>
                <c:ptCount val="20"/>
                <c:pt idx="0">
                  <c:v>1137.8</c:v>
                </c:pt>
                <c:pt idx="1">
                  <c:v>1119.2</c:v>
                </c:pt>
                <c:pt idx="2">
                  <c:v>1109.7</c:v>
                </c:pt>
                <c:pt idx="3">
                  <c:v>1106.05</c:v>
                </c:pt>
                <c:pt idx="4">
                  <c:v>1100.05</c:v>
                </c:pt>
                <c:pt idx="5">
                  <c:v>1129.4000000000001</c:v>
                </c:pt>
                <c:pt idx="6">
                  <c:v>1058.6347517730501</c:v>
                </c:pt>
                <c:pt idx="7">
                  <c:v>1154.3499999999999</c:v>
                </c:pt>
                <c:pt idx="8">
                  <c:v>1107.5</c:v>
                </c:pt>
                <c:pt idx="9">
                  <c:v>842.05</c:v>
                </c:pt>
                <c:pt idx="10">
                  <c:v>1152.95</c:v>
                </c:pt>
                <c:pt idx="11">
                  <c:v>906.7</c:v>
                </c:pt>
                <c:pt idx="12">
                  <c:v>1030.3</c:v>
                </c:pt>
                <c:pt idx="13">
                  <c:v>1085.5</c:v>
                </c:pt>
                <c:pt idx="14">
                  <c:v>823.25</c:v>
                </c:pt>
                <c:pt idx="15">
                  <c:v>1251.75</c:v>
                </c:pt>
                <c:pt idx="16">
                  <c:v>828.9</c:v>
                </c:pt>
                <c:pt idx="17">
                  <c:v>1124.0999999999999</c:v>
                </c:pt>
                <c:pt idx="18">
                  <c:v>1124.2</c:v>
                </c:pt>
                <c:pt idx="19">
                  <c:v>1054.95</c:v>
                </c:pt>
              </c:numCache>
            </c:numRef>
          </c:xVal>
          <c:yVal>
            <c:numRef>
              <c:f>'Polygon summary'!$X$2:$X$21</c:f>
              <c:numCache>
                <c:formatCode>General</c:formatCode>
                <c:ptCount val="20"/>
                <c:pt idx="0">
                  <c:v>10.06033294191189</c:v>
                </c:pt>
                <c:pt idx="1">
                  <c:v>11.040650199473728</c:v>
                </c:pt>
                <c:pt idx="2">
                  <c:v>7.1413398692810457</c:v>
                </c:pt>
                <c:pt idx="3">
                  <c:v>0.27046783625730991</c:v>
                </c:pt>
                <c:pt idx="4">
                  <c:v>5.4020003324923307</c:v>
                </c:pt>
                <c:pt idx="5">
                  <c:v>3.6450608215314135</c:v>
                </c:pt>
                <c:pt idx="6">
                  <c:v>6.9679160594444642</c:v>
                </c:pt>
                <c:pt idx="7">
                  <c:v>0.60714285714285765</c:v>
                </c:pt>
                <c:pt idx="8">
                  <c:v>18.387932999887283</c:v>
                </c:pt>
                <c:pt idx="9">
                  <c:v>7.8809523809523814</c:v>
                </c:pt>
                <c:pt idx="10">
                  <c:v>5.5238445480437441</c:v>
                </c:pt>
                <c:pt idx="11">
                  <c:v>12.339903590561484</c:v>
                </c:pt>
                <c:pt idx="12">
                  <c:v>2.6735392224522694</c:v>
                </c:pt>
                <c:pt idx="13">
                  <c:v>0.85620300751879841</c:v>
                </c:pt>
                <c:pt idx="14">
                  <c:v>5.6836812997803703</c:v>
                </c:pt>
                <c:pt idx="15">
                  <c:v>0</c:v>
                </c:pt>
                <c:pt idx="16">
                  <c:v>5.7316468253968376</c:v>
                </c:pt>
                <c:pt idx="17">
                  <c:v>25.17124136734029</c:v>
                </c:pt>
                <c:pt idx="18">
                  <c:v>6.0643390922802682</c:v>
                </c:pt>
                <c:pt idx="19">
                  <c:v>11.934704184704183</c:v>
                </c:pt>
              </c:numCache>
            </c:numRef>
          </c:yVal>
        </c:ser>
        <c:ser>
          <c:idx val="2"/>
          <c:order val="2"/>
          <c:tx>
            <c:v>Comandra Rust</c:v>
          </c:tx>
          <c:spPr>
            <a:ln w="28575">
              <a:noFill/>
            </a:ln>
          </c:spPr>
          <c:xVal>
            <c:numRef>
              <c:f>'Polygon summary'!$F$2:$F$21</c:f>
              <c:numCache>
                <c:formatCode>General</c:formatCode>
                <c:ptCount val="20"/>
                <c:pt idx="0">
                  <c:v>1137.8</c:v>
                </c:pt>
                <c:pt idx="1">
                  <c:v>1119.2</c:v>
                </c:pt>
                <c:pt idx="2">
                  <c:v>1109.7</c:v>
                </c:pt>
                <c:pt idx="3">
                  <c:v>1106.05</c:v>
                </c:pt>
                <c:pt idx="4">
                  <c:v>1100.05</c:v>
                </c:pt>
                <c:pt idx="5">
                  <c:v>1129.4000000000001</c:v>
                </c:pt>
                <c:pt idx="6">
                  <c:v>1058.6347517730501</c:v>
                </c:pt>
                <c:pt idx="7">
                  <c:v>1154.3499999999999</c:v>
                </c:pt>
                <c:pt idx="8">
                  <c:v>1107.5</c:v>
                </c:pt>
                <c:pt idx="9">
                  <c:v>842.05</c:v>
                </c:pt>
                <c:pt idx="10">
                  <c:v>1152.95</c:v>
                </c:pt>
                <c:pt idx="11">
                  <c:v>906.7</c:v>
                </c:pt>
                <c:pt idx="12">
                  <c:v>1030.3</c:v>
                </c:pt>
                <c:pt idx="13">
                  <c:v>1085.5</c:v>
                </c:pt>
                <c:pt idx="14">
                  <c:v>823.25</c:v>
                </c:pt>
                <c:pt idx="15">
                  <c:v>1251.75</c:v>
                </c:pt>
                <c:pt idx="16">
                  <c:v>828.9</c:v>
                </c:pt>
                <c:pt idx="17">
                  <c:v>1124.0999999999999</c:v>
                </c:pt>
                <c:pt idx="18">
                  <c:v>1124.2</c:v>
                </c:pt>
                <c:pt idx="19">
                  <c:v>1054.95</c:v>
                </c:pt>
              </c:numCache>
            </c:numRef>
          </c:xVal>
          <c:yVal>
            <c:numRef>
              <c:f>'Polygon summary'!$AD$2:$AD$21</c:f>
              <c:numCache>
                <c:formatCode>General</c:formatCode>
                <c:ptCount val="20"/>
                <c:pt idx="0">
                  <c:v>1.1466794075489728</c:v>
                </c:pt>
                <c:pt idx="1">
                  <c:v>0.31250000000000044</c:v>
                </c:pt>
                <c:pt idx="2">
                  <c:v>0.71428571428571463</c:v>
                </c:pt>
                <c:pt idx="3">
                  <c:v>0</c:v>
                </c:pt>
                <c:pt idx="4">
                  <c:v>1.8694380879735568</c:v>
                </c:pt>
                <c:pt idx="5">
                  <c:v>1.9305223285486461</c:v>
                </c:pt>
                <c:pt idx="6">
                  <c:v>0.57018430675738441</c:v>
                </c:pt>
                <c:pt idx="7">
                  <c:v>0</c:v>
                </c:pt>
                <c:pt idx="8">
                  <c:v>2.6877656657068432</c:v>
                </c:pt>
                <c:pt idx="9">
                  <c:v>1</c:v>
                </c:pt>
                <c:pt idx="10">
                  <c:v>4.5871559633027505E-2</c:v>
                </c:pt>
                <c:pt idx="11">
                  <c:v>0</c:v>
                </c:pt>
                <c:pt idx="12">
                  <c:v>0</c:v>
                </c:pt>
                <c:pt idx="13">
                  <c:v>0.83642547928262212</c:v>
                </c:pt>
                <c:pt idx="14">
                  <c:v>0</c:v>
                </c:pt>
                <c:pt idx="15">
                  <c:v>2.5000000000000001E-2</c:v>
                </c:pt>
                <c:pt idx="16">
                  <c:v>1.055555555555556</c:v>
                </c:pt>
                <c:pt idx="17">
                  <c:v>0</c:v>
                </c:pt>
                <c:pt idx="18">
                  <c:v>24.517111951931685</c:v>
                </c:pt>
                <c:pt idx="19">
                  <c:v>1.25</c:v>
                </c:pt>
              </c:numCache>
            </c:numRef>
          </c:yVal>
        </c:ser>
        <c:ser>
          <c:idx val="3"/>
          <c:order val="3"/>
          <c:tx>
            <c:v>Stalactifrom Rust</c:v>
          </c:tx>
          <c:spPr>
            <a:ln w="28575">
              <a:noFill/>
            </a:ln>
          </c:spPr>
          <c:xVal>
            <c:numRef>
              <c:f>'Polygon summary'!$F$2:$F$21</c:f>
              <c:numCache>
                <c:formatCode>General</c:formatCode>
                <c:ptCount val="20"/>
                <c:pt idx="0">
                  <c:v>1137.8</c:v>
                </c:pt>
                <c:pt idx="1">
                  <c:v>1119.2</c:v>
                </c:pt>
                <c:pt idx="2">
                  <c:v>1109.7</c:v>
                </c:pt>
                <c:pt idx="3">
                  <c:v>1106.05</c:v>
                </c:pt>
                <c:pt idx="4">
                  <c:v>1100.05</c:v>
                </c:pt>
                <c:pt idx="5">
                  <c:v>1129.4000000000001</c:v>
                </c:pt>
                <c:pt idx="6">
                  <c:v>1058.6347517730501</c:v>
                </c:pt>
                <c:pt idx="7">
                  <c:v>1154.3499999999999</c:v>
                </c:pt>
                <c:pt idx="8">
                  <c:v>1107.5</c:v>
                </c:pt>
                <c:pt idx="9">
                  <c:v>842.05</c:v>
                </c:pt>
                <c:pt idx="10">
                  <c:v>1152.95</c:v>
                </c:pt>
                <c:pt idx="11">
                  <c:v>906.7</c:v>
                </c:pt>
                <c:pt idx="12">
                  <c:v>1030.3</c:v>
                </c:pt>
                <c:pt idx="13">
                  <c:v>1085.5</c:v>
                </c:pt>
                <c:pt idx="14">
                  <c:v>823.25</c:v>
                </c:pt>
                <c:pt idx="15">
                  <c:v>1251.75</c:v>
                </c:pt>
                <c:pt idx="16">
                  <c:v>828.9</c:v>
                </c:pt>
                <c:pt idx="17">
                  <c:v>1124.0999999999999</c:v>
                </c:pt>
                <c:pt idx="18">
                  <c:v>1124.2</c:v>
                </c:pt>
                <c:pt idx="19">
                  <c:v>1054.95</c:v>
                </c:pt>
              </c:numCache>
            </c:numRef>
          </c:xVal>
          <c:yVal>
            <c:numRef>
              <c:f>'Polygon summary'!$AJ$2:$AJ$21</c:f>
              <c:numCache>
                <c:formatCode>General</c:formatCode>
                <c:ptCount val="20"/>
                <c:pt idx="0">
                  <c:v>5.637110474066982</c:v>
                </c:pt>
                <c:pt idx="1">
                  <c:v>3.8199134199134162</c:v>
                </c:pt>
                <c:pt idx="2">
                  <c:v>2.833333333333333</c:v>
                </c:pt>
                <c:pt idx="3">
                  <c:v>0</c:v>
                </c:pt>
                <c:pt idx="4">
                  <c:v>2.2035024154589382</c:v>
                </c:pt>
                <c:pt idx="5">
                  <c:v>1.4907899118425441</c:v>
                </c:pt>
                <c:pt idx="6">
                  <c:v>2.106156996521594</c:v>
                </c:pt>
                <c:pt idx="7">
                  <c:v>0.70454545454545581</c:v>
                </c:pt>
                <c:pt idx="8">
                  <c:v>2.3928298172058597</c:v>
                </c:pt>
                <c:pt idx="9">
                  <c:v>1.6666666666666665</c:v>
                </c:pt>
                <c:pt idx="10">
                  <c:v>1.4012220493362795</c:v>
                </c:pt>
                <c:pt idx="11">
                  <c:v>7.1807688164238517</c:v>
                </c:pt>
                <c:pt idx="12">
                  <c:v>3.7383540372670812</c:v>
                </c:pt>
                <c:pt idx="13">
                  <c:v>1.7288961038961042</c:v>
                </c:pt>
                <c:pt idx="14">
                  <c:v>0.5</c:v>
                </c:pt>
                <c:pt idx="15">
                  <c:v>0.45454545454545459</c:v>
                </c:pt>
                <c:pt idx="16">
                  <c:v>1.4772727272727273</c:v>
                </c:pt>
                <c:pt idx="17">
                  <c:v>2.4136699271192903</c:v>
                </c:pt>
                <c:pt idx="18">
                  <c:v>0.55128205128205043</c:v>
                </c:pt>
                <c:pt idx="19">
                  <c:v>0.45454545454545459</c:v>
                </c:pt>
              </c:numCache>
            </c:numRef>
          </c:yVal>
        </c:ser>
        <c:axId val="61798272"/>
        <c:axId val="93159424"/>
      </c:scatterChart>
      <c:valAx>
        <c:axId val="61798272"/>
        <c:scaling>
          <c:orientation val="minMax"/>
          <c:max val="1300"/>
          <c:min val="800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/>
                  <a:t>elevation (m)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3159424"/>
        <c:crosses val="autoZero"/>
        <c:crossBetween val="midCat"/>
      </c:valAx>
      <c:valAx>
        <c:axId val="93159424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 dirty="0"/>
                  <a:t>%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1798272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000"/>
          </a:pPr>
          <a:endParaRPr lang="en-US"/>
        </a:p>
      </c:txPr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3CB4BE-444B-407B-85BD-1625B1915A2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280CC1-49EC-4799-9CD7-514AB1FE728F}" type="slidenum">
              <a:rPr lang="en-CA" smtClean="0"/>
              <a:pPr/>
              <a:t>3</a:t>
            </a:fld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D9C830-F2FF-4B50-BF28-61DE85846666}" type="slidenum">
              <a:rPr lang="en-CA" smtClean="0"/>
              <a:pPr/>
              <a:t>4</a:t>
            </a:fld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3CB4BE-444B-407B-85BD-1625B1915A27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22AE16-9BA3-4F66-88A6-0070D8EA2C4E}" type="slidenum">
              <a:rPr lang="en-CA" smtClean="0"/>
              <a:pPr/>
              <a:t>15</a:t>
            </a:fld>
            <a:endParaRPr lang="en-CA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99213-128E-4761-8CDD-B018699A9EB8}" type="slidenum">
              <a:rPr lang="en-CA" smtClean="0"/>
              <a:pPr/>
              <a:t>16</a:t>
            </a:fld>
            <a:endParaRPr lang="en-CA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Sandalwood Santalaceae root parasites</a:t>
            </a:r>
            <a:endParaRPr lang="en-CA" smtClean="0"/>
          </a:p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EEE14-B59F-4E4B-859D-D7B82B42CE53}" type="slidenum">
              <a:rPr lang="en-CA" smtClean="0"/>
              <a:pPr/>
              <a:t>17</a:t>
            </a:fld>
            <a:endParaRPr lang="en-CA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10-20 x longer than wide (1.5 for Commandra)</a:t>
            </a:r>
            <a:endParaRPr lang="en-C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4B08C-48CD-479F-85EE-F2DA820E47ED}" type="slidenum">
              <a:rPr lang="en-CA" smtClean="0"/>
              <a:pPr/>
              <a:t>18</a:t>
            </a:fld>
            <a:endParaRPr lang="en-CA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Cow-wheat (Melampyrum lineare), yellow owl’s clover (Orthocarpus luteus), lousewort (Pedicularis bracteosa), and yellow rattle (Rhinanthus crista-galli)</a:t>
            </a:r>
          </a:p>
          <a:p>
            <a:pPr eaLnBrk="1" hangingPunct="1"/>
            <a:r>
              <a:rPr lang="en-US" smtClean="0"/>
              <a:t>Scrophulariaceae</a:t>
            </a:r>
            <a:endParaRPr lang="en-CA" smtClean="0"/>
          </a:p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724F31-CCCD-4906-A086-E3D6EBFA0EAE}" type="slidenum">
              <a:rPr lang="en-CA" smtClean="0"/>
              <a:pPr/>
              <a:t>20</a:t>
            </a:fld>
            <a:endParaRPr lang="en-C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BF2B4A-435E-4EC2-8775-9E023BDC0780}" type="slidenum">
              <a:rPr lang="en-CA" smtClean="0"/>
              <a:pPr/>
              <a:t>42</a:t>
            </a:fld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50AAD-0670-42C9-A394-C3F7FDBB1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7C100-35EC-466A-8BAA-44877891B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37C5F-0128-4398-8C81-398C4D2C7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B6603-13AC-41E7-9EB0-CC357DFD7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3384F-B27B-4190-A0C5-481D6CEF1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13F65-0E25-437E-B5C4-0D35F0BB4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0BD1B-0F1C-4EB5-990F-A90AF5E7F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C9DD4-712C-4729-B37F-5B64A05D4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30CE4-D89F-4101-909C-32B347763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049FE-493F-4BAC-B89D-810CE1CDF2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D673C-591B-45EF-BA18-3CCE7F5A0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500E65A-3FA4-41DD-AD67-DD78DB0FD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2420888"/>
            <a:ext cx="8062664" cy="1152128"/>
          </a:xfrm>
        </p:spPr>
        <p:txBody>
          <a:bodyPr/>
          <a:lstStyle/>
          <a:p>
            <a:pPr eaLnBrk="1" hangingPunct="1"/>
            <a:r>
              <a:rPr lang="en-US" dirty="0" smtClean="0"/>
              <a:t>Forest Health</a:t>
            </a:r>
          </a:p>
        </p:txBody>
      </p:sp>
      <p:pic>
        <p:nvPicPr>
          <p:cNvPr id="2052" name="Picture 10" descr="C:\Documents and Settings\Owner\My Documents\My Pictures\Pathology\Rusts\Endo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230505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1" descr="C:\My Documents\My Pictures\Pathology\Rusts\Commandr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501008"/>
            <a:ext cx="2088232" cy="298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3" descr="C:\My Documents\My Pictures\SAVE0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45024"/>
            <a:ext cx="2370832" cy="270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100_193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76672"/>
            <a:ext cx="2844329" cy="213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C:\Documents and Settings\Owner\My Documents\My Pictures\SAVE0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653408"/>
            <a:ext cx="1560079" cy="320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Forest Health Update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r>
              <a:rPr lang="en-CA" dirty="0" smtClean="0"/>
              <a:t>Importance of </a:t>
            </a:r>
            <a:r>
              <a:rPr lang="en-CA" dirty="0" err="1" smtClean="0"/>
              <a:t>Silviculture</a:t>
            </a:r>
            <a:r>
              <a:rPr lang="en-CA" dirty="0" smtClean="0"/>
              <a:t> surveyors</a:t>
            </a:r>
          </a:p>
          <a:p>
            <a:r>
              <a:rPr lang="en-CA" dirty="0" smtClean="0"/>
              <a:t>Review of top pests of young stands</a:t>
            </a:r>
          </a:p>
          <a:p>
            <a:r>
              <a:rPr lang="en-CA" dirty="0" smtClean="0"/>
              <a:t>Possible stocking standard revisions</a:t>
            </a:r>
          </a:p>
          <a:p>
            <a:r>
              <a:rPr lang="en-CA" dirty="0" smtClean="0"/>
              <a:t>Stem rusts – Quesnel survey data</a:t>
            </a:r>
          </a:p>
          <a:p>
            <a:r>
              <a:rPr lang="en-CA" dirty="0" smtClean="0"/>
              <a:t>South </a:t>
            </a:r>
            <a:r>
              <a:rPr lang="en-CA" dirty="0" err="1" smtClean="0"/>
              <a:t>Chilcotin</a:t>
            </a:r>
            <a:r>
              <a:rPr lang="en-CA" dirty="0" smtClean="0"/>
              <a:t> Planning Area – Possible Dwarf Mistletoe Impacts</a:t>
            </a:r>
          </a:p>
          <a:p>
            <a:r>
              <a:rPr lang="en-CA" dirty="0" err="1" smtClean="0"/>
              <a:t>Elytroderma</a:t>
            </a:r>
            <a:r>
              <a:rPr lang="en-CA" dirty="0" smtClean="0"/>
              <a:t> Needle Cast – New Management Bulletin</a:t>
            </a:r>
          </a:p>
          <a:p>
            <a:r>
              <a:rPr lang="en-CA" dirty="0" smtClean="0"/>
              <a:t>Forest Health Strategies</a:t>
            </a:r>
          </a:p>
          <a:p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Silviculture Surveyors &amp; Forest Health</a:t>
            </a:r>
            <a:endParaRPr lang="en-CA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Gatekeepers of FH data and provide most FH recommendations in the province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RESULTS data has huge potential as a forest health data base (provided data is reliable)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Hazard Rating/</a:t>
            </a:r>
            <a:r>
              <a:rPr lang="en-US" sz="2800" dirty="0" err="1" smtClean="0"/>
              <a:t>Silviculture</a:t>
            </a:r>
            <a:r>
              <a:rPr lang="en-US" sz="2800" dirty="0" smtClean="0"/>
              <a:t> Planning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Only 2 reasons for an area to be NSR</a:t>
            </a:r>
          </a:p>
          <a:p>
            <a:pPr marL="914400" lvl="1" indent="-514350" eaLnBrk="1" hangingPunct="1">
              <a:lnSpc>
                <a:spcPct val="90000"/>
              </a:lnSpc>
              <a:buFontTx/>
              <a:buAutoNum type="arabicParenR"/>
            </a:pPr>
            <a:r>
              <a:rPr lang="en-US" sz="2400" dirty="0" smtClean="0"/>
              <a:t>Not enough trees to start with</a:t>
            </a:r>
          </a:p>
          <a:p>
            <a:pPr marL="914400" lvl="1" indent="-514350" eaLnBrk="1" hangingPunct="1">
              <a:lnSpc>
                <a:spcPct val="90000"/>
              </a:lnSpc>
              <a:buFontTx/>
              <a:buAutoNum type="arabicParenR"/>
            </a:pPr>
            <a:r>
              <a:rPr lang="en-US" sz="2400" dirty="0" smtClean="0"/>
              <a:t>Forest Health Factor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FH knowledge large part of doing an effective job!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4099" name="Content Placeholder 3" descr="DQU Summed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702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267672"/>
          </a:xfrm>
        </p:spPr>
        <p:txBody>
          <a:bodyPr/>
          <a:lstStyle/>
          <a:p>
            <a:r>
              <a:rPr lang="en-CA" sz="4800" dirty="0" smtClean="0"/>
              <a:t>Top Pests in Williams Lake TSA </a:t>
            </a:r>
            <a:r>
              <a:rPr lang="en-CA" dirty="0" smtClean="0"/>
              <a:t>(based on 79 FREP stand development monitoring blocks)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CA" sz="3200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468322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CA" sz="2800" dirty="0" smtClean="0"/>
              <a:t>1) Gall Rust 3.1%</a:t>
            </a:r>
          </a:p>
          <a:p>
            <a:pPr eaLnBrk="1" hangingPunct="1">
              <a:buFontTx/>
              <a:buNone/>
            </a:pPr>
            <a:r>
              <a:rPr lang="en-CA" sz="2800" dirty="0" smtClean="0"/>
              <a:t>2) Snow Press </a:t>
            </a:r>
            <a:r>
              <a:rPr lang="en-CA" sz="2800" dirty="0" smtClean="0"/>
              <a:t>2.1%</a:t>
            </a:r>
            <a:endParaRPr lang="en-CA" sz="2800" dirty="0" smtClean="0"/>
          </a:p>
          <a:p>
            <a:pPr eaLnBrk="1" hangingPunct="1">
              <a:buFontTx/>
              <a:buNone/>
            </a:pPr>
            <a:r>
              <a:rPr lang="en-CA" sz="2800" dirty="0" smtClean="0"/>
              <a:t>3) </a:t>
            </a:r>
            <a:r>
              <a:rPr lang="en-CA" sz="2800" dirty="0" err="1" smtClean="0"/>
              <a:t>Elytroderma</a:t>
            </a:r>
            <a:r>
              <a:rPr lang="en-CA" sz="2800" dirty="0" smtClean="0"/>
              <a:t> Needle Cast </a:t>
            </a:r>
            <a:r>
              <a:rPr lang="en-CA" sz="2800" dirty="0" smtClean="0"/>
              <a:t>2.1%</a:t>
            </a:r>
            <a:endParaRPr lang="en-CA" sz="2800" dirty="0" smtClean="0"/>
          </a:p>
          <a:p>
            <a:pPr eaLnBrk="1" hangingPunct="1">
              <a:buFontTx/>
              <a:buNone/>
            </a:pPr>
            <a:r>
              <a:rPr lang="en-CA" sz="2800" dirty="0" smtClean="0"/>
              <a:t>4) Forking </a:t>
            </a:r>
            <a:r>
              <a:rPr lang="en-CA" sz="2800" dirty="0" smtClean="0"/>
              <a:t>1.1%</a:t>
            </a:r>
            <a:endParaRPr lang="en-CA" sz="2800" dirty="0" smtClean="0"/>
          </a:p>
          <a:p>
            <a:pPr eaLnBrk="1" hangingPunct="1">
              <a:buFontTx/>
              <a:buNone/>
            </a:pPr>
            <a:r>
              <a:rPr lang="en-CA" sz="2800" dirty="0" smtClean="0"/>
              <a:t>5) Unknown Mortality </a:t>
            </a:r>
            <a:r>
              <a:rPr lang="en-CA" sz="2800" dirty="0" smtClean="0"/>
              <a:t>1.0%</a:t>
            </a:r>
            <a:endParaRPr lang="en-CA" sz="2800" dirty="0" smtClean="0"/>
          </a:p>
          <a:p>
            <a:pPr eaLnBrk="1" hangingPunct="1">
              <a:buFontTx/>
              <a:buNone/>
            </a:pPr>
            <a:r>
              <a:rPr lang="en-CA" sz="2800" dirty="0" smtClean="0"/>
              <a:t>6) Mountain Pine Beetle </a:t>
            </a:r>
            <a:r>
              <a:rPr lang="en-CA" sz="2800" dirty="0" smtClean="0"/>
              <a:t>0.9%</a:t>
            </a:r>
            <a:endParaRPr lang="en-CA" sz="2800" dirty="0" smtClean="0"/>
          </a:p>
          <a:p>
            <a:pPr eaLnBrk="1" hangingPunct="1">
              <a:buFontTx/>
              <a:buNone/>
            </a:pPr>
            <a:r>
              <a:rPr lang="en-CA" sz="2800" dirty="0" smtClean="0"/>
              <a:t>7) Dwarf Mistletoe 0.8%</a:t>
            </a:r>
          </a:p>
          <a:p>
            <a:pPr eaLnBrk="1" hangingPunct="1">
              <a:buNone/>
            </a:pPr>
            <a:endParaRPr lang="en-C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CA" sz="4000" b="1" u="sng" dirty="0" smtClean="0"/>
              <a:t>Forest Health in WLTSA</a:t>
            </a: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>Highest Incidence of FH by BEC</a:t>
            </a:r>
            <a:endParaRPr lang="en-CA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" y="981071"/>
          <a:ext cx="9144002" cy="587724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039963"/>
                <a:gridCol w="646797"/>
                <a:gridCol w="1331650"/>
                <a:gridCol w="1141441"/>
                <a:gridCol w="1039963"/>
                <a:gridCol w="1039963"/>
                <a:gridCol w="862362"/>
                <a:gridCol w="976543"/>
                <a:gridCol w="1065320"/>
              </a:tblGrid>
              <a:tr h="624166"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2400" dirty="0"/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CA" sz="3200" dirty="0" smtClean="0"/>
                        <a:t>Mean  Percent  Incidence</a:t>
                      </a:r>
                      <a:endParaRPr lang="en-CA" sz="3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 anchor="b"/>
                </a:tc>
              </a:tr>
              <a:tr h="88360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BEC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n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Elytroderma</a:t>
                      </a:r>
                      <a:r>
                        <a:rPr lang="en-CA" sz="1100" baseline="0" dirty="0" smtClean="0"/>
                        <a:t>  needle disease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DFE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Dwarf</a:t>
                      </a:r>
                    </a:p>
                    <a:p>
                      <a:pPr algn="ctr"/>
                      <a:r>
                        <a:rPr lang="en-CA" sz="1100" dirty="0" smtClean="0"/>
                        <a:t>Mistletoe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DMP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Western gall rust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DSG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Mountain pine beetle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IBM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Fork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UK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Snow press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NY</a:t>
                      </a:r>
                      <a:endParaRPr lang="en-CA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dirty="0" smtClean="0"/>
                        <a:t>Unknown</a:t>
                      </a:r>
                    </a:p>
                    <a:p>
                      <a:pPr algn="ctr"/>
                      <a:endParaRPr lang="en-CA" sz="1000" dirty="0" smtClean="0"/>
                    </a:p>
                    <a:p>
                      <a:pPr algn="ctr"/>
                      <a:r>
                        <a:rPr lang="en-CA" sz="2000" dirty="0" smtClean="0"/>
                        <a:t>NK</a:t>
                      </a:r>
                      <a:endParaRPr lang="en-CA" sz="2000" dirty="0"/>
                    </a:p>
                  </a:txBody>
                  <a:tcPr anchor="b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ESSF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8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1.0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0.4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3.6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0.5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ICH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17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0.05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0.3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0.3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0.7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6.0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1.2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IDF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18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8.0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2.1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3.4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1.0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0.5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0.2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5.6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MS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8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0.1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4.7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3.6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0.09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SBPS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32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1.5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1.3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3.9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0.1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1.4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0.3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0.7</a:t>
                      </a:r>
                      <a:endParaRPr lang="en-CA" sz="2800" dirty="0"/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SBS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10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-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5.2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5.2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0.3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4.4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2.1</a:t>
                      </a:r>
                      <a:endParaRPr lang="en-CA" sz="2800" dirty="0"/>
                    </a:p>
                  </a:txBody>
                  <a:tcPr anchor="ctr"/>
                </a:tc>
              </a:tr>
              <a:tr h="624166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Total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93</a:t>
                      </a:r>
                      <a:endParaRPr lang="en-CA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2.1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0.8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3.1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0.9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1.1</a:t>
                      </a:r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</a:rPr>
                        <a:t>2.1</a:t>
                      </a:r>
                      <a:endParaRPr lang="en-CA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1.0</a:t>
                      </a:r>
                      <a:endParaRPr lang="en-CA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73A39E-0721-47D4-A132-85CA3856D833}" type="slidenum">
              <a:rPr lang="en-CA" smtClean="0"/>
              <a:pPr/>
              <a:t>7</a:t>
            </a:fld>
            <a:endParaRPr lang="en-C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Possible revisions to stocking standards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 a move away from </a:t>
            </a:r>
            <a:r>
              <a:rPr lang="en-CA" dirty="0" err="1" smtClean="0"/>
              <a:t>Pli</a:t>
            </a:r>
            <a:r>
              <a:rPr lang="en-CA" dirty="0" smtClean="0"/>
              <a:t> as a preferred species in the ESSF and ICH (high risk for </a:t>
            </a:r>
            <a:r>
              <a:rPr lang="en-CA" dirty="0" err="1" smtClean="0"/>
              <a:t>snowpress</a:t>
            </a:r>
            <a:r>
              <a:rPr lang="en-CA" dirty="0" smtClean="0"/>
              <a:t>) and higher densities of </a:t>
            </a:r>
            <a:r>
              <a:rPr lang="en-CA" dirty="0" err="1" smtClean="0"/>
              <a:t>Pli</a:t>
            </a:r>
            <a:r>
              <a:rPr lang="en-CA" dirty="0" smtClean="0"/>
              <a:t> in the SBS to account for rusts and other pests. </a:t>
            </a:r>
          </a:p>
          <a:p>
            <a:r>
              <a:rPr lang="en-CA" dirty="0" smtClean="0"/>
              <a:t>Higher densities of pine will likely necessitate more reliance on natural </a:t>
            </a:r>
            <a:r>
              <a:rPr lang="en-CA" dirty="0" err="1" smtClean="0"/>
              <a:t>regen</a:t>
            </a:r>
            <a:r>
              <a:rPr lang="en-CA" dirty="0" smtClean="0"/>
              <a:t> and less use of </a:t>
            </a:r>
            <a:r>
              <a:rPr lang="en-CA" dirty="0" err="1" smtClean="0"/>
              <a:t>lodgepole</a:t>
            </a:r>
            <a:r>
              <a:rPr lang="en-CA" dirty="0" smtClean="0"/>
              <a:t> pine where it wasn’t present previously and may result in better root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5400" dirty="0" smtClean="0"/>
              <a:t>PINE STEM RUSTS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11560" y="1988840"/>
            <a:ext cx="7772400" cy="4114800"/>
          </a:xfrm>
        </p:spPr>
        <p:txBody>
          <a:bodyPr/>
          <a:lstStyle/>
          <a:p>
            <a:r>
              <a:rPr lang="en-CA" sz="4000" dirty="0" smtClean="0"/>
              <a:t>Western Gall Rust</a:t>
            </a:r>
          </a:p>
          <a:p>
            <a:r>
              <a:rPr lang="en-CA" sz="4000" dirty="0" err="1" smtClean="0"/>
              <a:t>Comandra</a:t>
            </a:r>
            <a:r>
              <a:rPr lang="en-CA" sz="4000" dirty="0" smtClean="0"/>
              <a:t> Rust</a:t>
            </a:r>
          </a:p>
          <a:p>
            <a:r>
              <a:rPr lang="en-CA" sz="4000" dirty="0" err="1" smtClean="0"/>
              <a:t>Stalactiform</a:t>
            </a:r>
            <a:r>
              <a:rPr lang="en-CA" sz="4000" dirty="0" smtClean="0"/>
              <a:t> Ru</a:t>
            </a:r>
            <a:r>
              <a:rPr lang="en-CA" dirty="0" smtClean="0"/>
              <a:t>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Western Gall Rust</a:t>
            </a:r>
          </a:p>
        </p:txBody>
      </p:sp>
      <p:pic>
        <p:nvPicPr>
          <p:cNvPr id="11267" name="Picture 3" descr="C:\Documents and Settings\Owner\My Documents\My Pictures\Pathology\Rusts\Endo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447800"/>
            <a:ext cx="6629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dirty="0" smtClean="0"/>
              <a:t>Western gall rust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85800" y="1700213"/>
            <a:ext cx="7772400" cy="4395787"/>
          </a:xfrm>
        </p:spPr>
        <p:txBody>
          <a:bodyPr/>
          <a:lstStyle/>
          <a:p>
            <a:pPr eaLnBrk="1" hangingPunct="1"/>
            <a:r>
              <a:rPr lang="en-CA" dirty="0" smtClean="0"/>
              <a:t>Highest  incidence pest</a:t>
            </a:r>
          </a:p>
          <a:p>
            <a:pPr eaLnBrk="1" hangingPunct="1"/>
            <a:r>
              <a:rPr lang="en-CA" dirty="0" smtClean="0"/>
              <a:t>Infection of elongating leader (can age infections) wave years</a:t>
            </a:r>
          </a:p>
          <a:p>
            <a:pPr eaLnBrk="1" hangingPunct="1"/>
            <a:r>
              <a:rPr lang="en-CA" dirty="0" smtClean="0"/>
              <a:t>Girdling (&lt;5%)/Stem breakage</a:t>
            </a:r>
          </a:p>
          <a:p>
            <a:pPr eaLnBrk="1" hangingPunct="1"/>
            <a:r>
              <a:rPr lang="en-CA" dirty="0" smtClean="0"/>
              <a:t>often right at ground level (tough to see)</a:t>
            </a:r>
          </a:p>
          <a:p>
            <a:pPr eaLnBrk="1" hangingPunct="1"/>
            <a:r>
              <a:rPr lang="en-CA" dirty="0" smtClean="0"/>
              <a:t>No galls &lt;5cm from main stem</a:t>
            </a:r>
          </a:p>
          <a:p>
            <a:pPr eaLnBrk="1" hangingPunct="1"/>
            <a:r>
              <a:rPr lang="en-CA" dirty="0" smtClean="0"/>
              <a:t># New infections decrease with tree age (77% infection of two year old trees vs. only 11% infection in 10 year old trees)</a:t>
            </a:r>
          </a:p>
          <a:p>
            <a:pPr eaLnBrk="1" hangingPunct="1">
              <a:buNone/>
            </a:pP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12776"/>
          </a:xfrm>
        </p:spPr>
        <p:txBody>
          <a:bodyPr/>
          <a:lstStyle/>
          <a:p>
            <a:r>
              <a:rPr lang="en-CA" dirty="0" smtClean="0"/>
              <a:t>Rust calculator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694" y="1052737"/>
            <a:ext cx="9643924" cy="5805264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Gall Rust BEC Hazard Rating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dirty="0" smtClean="0"/>
              <a:t>High in </a:t>
            </a:r>
            <a:r>
              <a:rPr lang="en-CA" dirty="0" err="1" smtClean="0"/>
              <a:t>SBSdw</a:t>
            </a:r>
            <a:r>
              <a:rPr lang="en-CA" dirty="0" smtClean="0"/>
              <a:t>, </a:t>
            </a:r>
            <a:r>
              <a:rPr lang="en-CA" dirty="0" err="1" smtClean="0"/>
              <a:t>SBPSdc</a:t>
            </a:r>
            <a:r>
              <a:rPr lang="en-CA" dirty="0" smtClean="0"/>
              <a:t>, </a:t>
            </a:r>
            <a:r>
              <a:rPr lang="en-CA" dirty="0" err="1" smtClean="0"/>
              <a:t>SBPSmk</a:t>
            </a:r>
            <a:endParaRPr lang="en-CA" dirty="0" smtClean="0"/>
          </a:p>
          <a:p>
            <a:pPr eaLnBrk="1" hangingPunct="1"/>
            <a:r>
              <a:rPr lang="en-CA" dirty="0" smtClean="0"/>
              <a:t>Mod High </a:t>
            </a:r>
            <a:r>
              <a:rPr lang="en-CA" dirty="0" err="1" smtClean="0"/>
              <a:t>MSxv</a:t>
            </a:r>
            <a:endParaRPr lang="en-CA" dirty="0" smtClean="0"/>
          </a:p>
          <a:p>
            <a:pPr eaLnBrk="1" hangingPunct="1"/>
            <a:r>
              <a:rPr lang="en-CA" dirty="0" smtClean="0"/>
              <a:t>Mod in IDF &amp; 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Cronartium Rusts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Commandra Rust &amp; Stalactiform Rust</a:t>
            </a:r>
          </a:p>
          <a:p>
            <a:pPr eaLnBrk="1" hangingPunct="1"/>
            <a:r>
              <a:rPr lang="en-US" smtClean="0"/>
              <a:t>Fungi that spend part of their life on a </a:t>
            </a:r>
            <a:r>
              <a:rPr lang="en-US" b="1" smtClean="0"/>
              <a:t>conifer host</a:t>
            </a:r>
            <a:r>
              <a:rPr lang="en-US" smtClean="0"/>
              <a:t> and part of their life on a </a:t>
            </a:r>
            <a:r>
              <a:rPr lang="en-US" b="1" smtClean="0"/>
              <a:t>flowering plant </a:t>
            </a:r>
            <a:r>
              <a:rPr lang="en-US" smtClean="0"/>
              <a:t>host </a:t>
            </a:r>
          </a:p>
          <a:p>
            <a:pPr eaLnBrk="1" hangingPunct="1"/>
            <a:r>
              <a:rPr lang="en-US" b="1" smtClean="0"/>
              <a:t>2</a:t>
            </a:r>
            <a:r>
              <a:rPr lang="en-US" smtClean="0"/>
              <a:t> very separate and distinct lives on two separate and distinct groups of plants (</a:t>
            </a:r>
            <a:r>
              <a:rPr lang="en-US" b="1" smtClean="0"/>
              <a:t>both are required to complete the cycle</a:t>
            </a:r>
            <a:r>
              <a:rPr lang="en-US" smtClean="0"/>
              <a:t>)</a:t>
            </a:r>
            <a:endParaRPr lang="en-CA" smtClean="0"/>
          </a:p>
          <a:p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Commandra Blister Rust</a:t>
            </a:r>
          </a:p>
        </p:txBody>
      </p:sp>
      <p:pic>
        <p:nvPicPr>
          <p:cNvPr id="16387" name="Picture 4" descr="C:\My Documents\My Pictures\Pathology\Rusts\Commandra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600200"/>
            <a:ext cx="3330575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2996952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Height:width</a:t>
            </a:r>
            <a:r>
              <a:rPr lang="en-CA" dirty="0" smtClean="0"/>
              <a:t> 1.5-3 : 1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2400" smtClean="0"/>
              <a:t>                       Sandalwood   Family    </a:t>
            </a:r>
            <a:br>
              <a:rPr lang="en-US" sz="2400" smtClean="0"/>
            </a:br>
            <a:r>
              <a:rPr lang="en-US" sz="2400" smtClean="0"/>
              <a:t>       </a:t>
            </a:r>
            <a:r>
              <a:rPr lang="en-US" sz="2400" i="1" smtClean="0"/>
              <a:t>Geocaulon livida        Commandra umbellata</a:t>
            </a:r>
            <a:r>
              <a:rPr lang="en-US" sz="2400" smtClean="0"/>
              <a:t>    </a:t>
            </a:r>
            <a:br>
              <a:rPr lang="en-US" sz="2400" smtClean="0"/>
            </a:br>
            <a:r>
              <a:rPr lang="en-US" sz="2400" smtClean="0"/>
              <a:t>       (bastard toad flax)  </a:t>
            </a:r>
          </a:p>
        </p:txBody>
      </p:sp>
      <p:pic>
        <p:nvPicPr>
          <p:cNvPr id="17411" name="Picture 3" descr="C:\Documents and Settings\Owner\My Documents\My Pictures\SAVE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828800"/>
            <a:ext cx="29765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C:\Documents and Settings\Owner\My Documents\My Pictures\SAVE0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4725" y="1828800"/>
            <a:ext cx="264001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Stalactiform Blister Rust</a:t>
            </a:r>
          </a:p>
        </p:txBody>
      </p:sp>
      <p:pic>
        <p:nvPicPr>
          <p:cNvPr id="18435" name="Picture 6" descr="C:\Documents and Settings\Owner\My Documents\My Pictures\SAVE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524000"/>
            <a:ext cx="25225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2708920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Height:width</a:t>
            </a:r>
            <a:endParaRPr lang="en-CA" dirty="0" smtClean="0"/>
          </a:p>
          <a:p>
            <a:r>
              <a:rPr lang="en-CA" dirty="0" smtClean="0"/>
              <a:t>8-10 : 1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Figworts</a:t>
            </a:r>
          </a:p>
        </p:txBody>
      </p:sp>
      <p:pic>
        <p:nvPicPr>
          <p:cNvPr id="19459" name="Picture 4" descr="C:\Documents and Settings\Owner\My Documents\My Pictures\SAVE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581400"/>
            <a:ext cx="13954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C:\Documents and Settings\Owner\My Documents\My Pictures\SAVE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581400"/>
            <a:ext cx="13604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C:\Documents and Settings\Owner\My Documents\My Pictures\SAVE0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914400"/>
            <a:ext cx="1435100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 descr="C:\Documents and Settings\Owner\My Documents\My Pictures\SAVE00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2132856"/>
            <a:ext cx="923925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 descr="C:\Documents and Settings\Owner\My Documents\My Pictures\SAVE000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0200" y="990600"/>
            <a:ext cx="15589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3212976"/>
            <a:ext cx="7772400" cy="2883024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CA" dirty="0" smtClean="0"/>
          </a:p>
        </p:txBody>
      </p:sp>
      <p:sp>
        <p:nvSpPr>
          <p:cNvPr id="19465" name="TextBox 8"/>
          <p:cNvSpPr txBox="1">
            <a:spLocks noChangeArrowheads="1"/>
          </p:cNvSpPr>
          <p:nvPr/>
        </p:nvSpPr>
        <p:spPr bwMode="auto">
          <a:xfrm>
            <a:off x="1619250" y="620713"/>
            <a:ext cx="151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2000" dirty="0"/>
              <a:t>Cow Wheat</a:t>
            </a:r>
          </a:p>
        </p:txBody>
      </p:sp>
      <p:sp>
        <p:nvSpPr>
          <p:cNvPr id="19466" name="TextBox 9"/>
          <p:cNvSpPr txBox="1">
            <a:spLocks noChangeArrowheads="1"/>
          </p:cNvSpPr>
          <p:nvPr/>
        </p:nvSpPr>
        <p:spPr bwMode="auto">
          <a:xfrm>
            <a:off x="3779912" y="1484784"/>
            <a:ext cx="180015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000" dirty="0"/>
              <a:t>Yellow Owl’s Clover</a:t>
            </a:r>
          </a:p>
        </p:txBody>
      </p:sp>
      <p:sp>
        <p:nvSpPr>
          <p:cNvPr id="19467" name="TextBox 10"/>
          <p:cNvSpPr txBox="1">
            <a:spLocks noChangeArrowheads="1"/>
          </p:cNvSpPr>
          <p:nvPr/>
        </p:nvSpPr>
        <p:spPr bwMode="auto">
          <a:xfrm>
            <a:off x="5795963" y="549275"/>
            <a:ext cx="15843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2000" dirty="0"/>
              <a:t>Lousewort</a:t>
            </a:r>
          </a:p>
        </p:txBody>
      </p:sp>
      <p:sp>
        <p:nvSpPr>
          <p:cNvPr id="19468" name="TextBox 11"/>
          <p:cNvSpPr txBox="1">
            <a:spLocks noChangeArrowheads="1"/>
          </p:cNvSpPr>
          <p:nvPr/>
        </p:nvSpPr>
        <p:spPr bwMode="auto">
          <a:xfrm>
            <a:off x="2411413" y="6453188"/>
            <a:ext cx="18725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000" dirty="0"/>
              <a:t>Yellow Rattle</a:t>
            </a:r>
          </a:p>
        </p:txBody>
      </p:sp>
      <p:sp>
        <p:nvSpPr>
          <p:cNvPr id="19469" name="TextBox 12"/>
          <p:cNvSpPr txBox="1">
            <a:spLocks noChangeArrowheads="1"/>
          </p:cNvSpPr>
          <p:nvPr/>
        </p:nvSpPr>
        <p:spPr bwMode="auto">
          <a:xfrm>
            <a:off x="4716463" y="6381750"/>
            <a:ext cx="18716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600" dirty="0"/>
              <a:t>Indian </a:t>
            </a:r>
            <a:r>
              <a:rPr lang="en-CA" sz="2000" dirty="0"/>
              <a:t>Paintbrush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Cronartium Rusts cont’d.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For </a:t>
            </a:r>
            <a:r>
              <a:rPr lang="en-CA" dirty="0" err="1" smtClean="0"/>
              <a:t>comandra</a:t>
            </a:r>
            <a:r>
              <a:rPr lang="en-CA" dirty="0" smtClean="0"/>
              <a:t> rust, incidence decreases dramatically as the distance from and alternate host increases from 1 to 5 m</a:t>
            </a:r>
          </a:p>
          <a:p>
            <a:r>
              <a:rPr lang="en-CA" dirty="0" smtClean="0"/>
              <a:t>Wave years</a:t>
            </a:r>
          </a:p>
          <a:p>
            <a:r>
              <a:rPr lang="en-CA" dirty="0" smtClean="0"/>
              <a:t>Associated squirrel damage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Treatment for Stem Rusts</a:t>
            </a:r>
            <a:br>
              <a:rPr lang="en-US" smtClean="0"/>
            </a:br>
            <a:r>
              <a:rPr lang="en-US" smtClean="0"/>
              <a:t>Spacing</a:t>
            </a:r>
            <a:endParaRPr lang="en-CA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CA" smtClean="0"/>
          </a:p>
        </p:txBody>
      </p:sp>
      <p:graphicFrame>
        <p:nvGraphicFramePr>
          <p:cNvPr id="112683" name="Group 43"/>
          <p:cNvGraphicFramePr>
            <a:graphicFrameLocks noGrp="1"/>
          </p:cNvGraphicFramePr>
          <p:nvPr/>
        </p:nvGraphicFramePr>
        <p:xfrm>
          <a:off x="1371600" y="2133600"/>
          <a:ext cx="7086600" cy="4064000"/>
        </p:xfrm>
        <a:graphic>
          <a:graphicData uri="http://schemas.openxmlformats.org/drawingml/2006/table">
            <a:tbl>
              <a:tblPr/>
              <a:tblGrid>
                <a:gridCol w="1676400"/>
                <a:gridCol w="1676400"/>
                <a:gridCol w="37338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Rust Incidence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Post Thinning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Tactic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&lt;10%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TSS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Space in spring when spores visible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10-20%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TSS + 2x Incidence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Allow for future losses (delay if possible)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&gt;20%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NA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Do nothing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 err="1" smtClean="0"/>
              <a:t>Commandra</a:t>
            </a:r>
            <a:r>
              <a:rPr lang="en-US" sz="4800" dirty="0" smtClean="0"/>
              <a:t> &amp; </a:t>
            </a:r>
            <a:r>
              <a:rPr lang="en-US" sz="4800" dirty="0" err="1" smtClean="0"/>
              <a:t>Stalactiform</a:t>
            </a:r>
            <a:r>
              <a:rPr lang="en-US" sz="4800" dirty="0" smtClean="0"/>
              <a:t> Rust – Free Growing Damage Criteria</a:t>
            </a:r>
            <a:endParaRPr lang="en-CA" sz="4800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 sz="4000" dirty="0" smtClean="0"/>
              <a:t>Canker on main stem or branch canker &lt;60cm from main 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Cronartium Rusts by BEC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dirty="0" smtClean="0"/>
              <a:t>High in SBS &amp; </a:t>
            </a:r>
            <a:r>
              <a:rPr lang="en-CA" dirty="0" err="1" smtClean="0"/>
              <a:t>SBPSdc</a:t>
            </a:r>
            <a:r>
              <a:rPr lang="en-CA" dirty="0" smtClean="0"/>
              <a:t>, </a:t>
            </a:r>
            <a:r>
              <a:rPr lang="en-CA" dirty="0" err="1" smtClean="0"/>
              <a:t>SBPSmk</a:t>
            </a:r>
            <a:endParaRPr lang="en-CA" dirty="0" smtClean="0"/>
          </a:p>
          <a:p>
            <a:pPr eaLnBrk="1" hangingPunct="1"/>
            <a:r>
              <a:rPr lang="en-CA" dirty="0" smtClean="0"/>
              <a:t>Moderate in IDF &amp; </a:t>
            </a:r>
            <a:r>
              <a:rPr lang="en-CA" dirty="0" err="1" smtClean="0"/>
              <a:t>SBPSxc</a:t>
            </a: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23528" y="0"/>
          <a:ext cx="8820472" cy="7317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Chart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7008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dirty="0" err="1" smtClean="0"/>
              <a:t>Elytroderma</a:t>
            </a:r>
            <a:r>
              <a:rPr lang="en-CA" dirty="0" smtClean="0"/>
              <a:t> Needle Cast on </a:t>
            </a:r>
            <a:r>
              <a:rPr lang="en-CA" dirty="0" err="1" smtClean="0"/>
              <a:t>Lodgepole</a:t>
            </a:r>
            <a:r>
              <a:rPr lang="en-CA" dirty="0" smtClean="0"/>
              <a:t> Pine</a:t>
            </a:r>
            <a:endParaRPr lang="en-CA" dirty="0"/>
          </a:p>
        </p:txBody>
      </p:sp>
      <p:sp>
        <p:nvSpPr>
          <p:cNvPr id="3584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35844" name="Picture 4" descr="100_193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069817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i="1" smtClean="0"/>
              <a:t>Elytroderma deformans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Hosts are ponderosa pine and </a:t>
            </a:r>
            <a:r>
              <a:rPr lang="en-CA" dirty="0" err="1" smtClean="0"/>
              <a:t>lodgepole</a:t>
            </a:r>
            <a:r>
              <a:rPr lang="en-CA" dirty="0" smtClean="0"/>
              <a:t> pine</a:t>
            </a:r>
          </a:p>
          <a:p>
            <a:r>
              <a:rPr lang="en-CA" dirty="0" smtClean="0"/>
              <a:t>Most reports and pictures are for ponderosa pine</a:t>
            </a:r>
          </a:p>
          <a:p>
            <a:r>
              <a:rPr lang="en-CA" dirty="0" smtClean="0"/>
              <a:t>Often goes unrecognized on lodge pole pine despite its widespread occurrence in the IDF &amp; </a:t>
            </a:r>
            <a:r>
              <a:rPr lang="en-CA" dirty="0" err="1" smtClean="0"/>
              <a:t>SBPSxc</a:t>
            </a:r>
            <a:r>
              <a:rPr lang="en-CA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Needle 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dirty="0" smtClean="0"/>
              <a:t>Needles infected in current year don’t show symptoms until following year</a:t>
            </a:r>
          </a:p>
          <a:p>
            <a:pPr>
              <a:defRPr/>
            </a:pPr>
            <a:r>
              <a:rPr lang="en-CA" dirty="0" smtClean="0"/>
              <a:t>Previous year’s needles turn red and then fade to a straw colour and fall off</a:t>
            </a:r>
          </a:p>
          <a:p>
            <a:pPr>
              <a:defRPr/>
            </a:pPr>
            <a:r>
              <a:rPr lang="en-CA" dirty="0" smtClean="0"/>
              <a:t>Conspicuous fruiting bodies produced in late summer (one of the easiest foliage diseases to identify in the fall)</a:t>
            </a:r>
          </a:p>
          <a:p>
            <a:pPr>
              <a:buFontTx/>
              <a:buNone/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What sets </a:t>
            </a:r>
            <a:r>
              <a:rPr lang="en-CA" i="1" smtClean="0"/>
              <a:t>Elytroderma</a:t>
            </a:r>
            <a:r>
              <a:rPr lang="en-CA" smtClean="0"/>
              <a:t> Apart?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sz="4000" dirty="0" smtClean="0"/>
              <a:t>Can become systemic in shoots</a:t>
            </a:r>
          </a:p>
          <a:p>
            <a:pPr>
              <a:defRPr/>
            </a:pPr>
            <a:r>
              <a:rPr lang="en-CA" sz="4000" dirty="0" smtClean="0"/>
              <a:t>Allows it to survive and reproduce  when infection conditions are poor</a:t>
            </a:r>
          </a:p>
          <a:p>
            <a:pPr>
              <a:defRPr/>
            </a:pPr>
            <a:r>
              <a:rPr lang="en-CA" sz="4000" dirty="0" smtClean="0"/>
              <a:t>Stunting can be especially significant if it occurs in the upper crown</a:t>
            </a:r>
          </a:p>
          <a:p>
            <a:pPr>
              <a:buFontTx/>
              <a:buNone/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75184"/>
          </a:xfrm>
        </p:spPr>
        <p:txBody>
          <a:bodyPr/>
          <a:lstStyle/>
          <a:p>
            <a:r>
              <a:rPr lang="en-CA" dirty="0" smtClean="0"/>
              <a:t>Signs and Symptoms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55576" y="1461876"/>
          <a:ext cx="7772400" cy="545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8330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Signs</a:t>
                      </a: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Symptoms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833067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Needles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Branches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Stems</a:t>
                      </a:r>
                    </a:p>
                  </a:txBody>
                  <a:tcPr marL="68580" marR="68580" marT="0" marB="0"/>
                </a:tc>
              </a:tr>
              <a:tr h="1139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Fruiting bodies form on needles in mid summer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Stunted and yellow current growth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Swollen and upturned branches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Reduced leader growth if systemic infection in upper crown</a:t>
                      </a:r>
                    </a:p>
                  </a:txBody>
                  <a:tcPr marL="68580" marR="68580" marT="0" marB="0"/>
                </a:tc>
              </a:tr>
              <a:tr h="1428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Appear as short black lines on needles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Needles from previous year turn red in spring then fade to grey and fall off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Systemically infected branches have short internodes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Inconspicuous stem cankers that appear as flattened areas</a:t>
                      </a:r>
                    </a:p>
                  </a:txBody>
                  <a:tcPr marL="68580" marR="68580" marT="0" marB="0"/>
                </a:tc>
              </a:tr>
              <a:tr h="850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Repeated needle loss results in lions tails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>
                          <a:latin typeface="Calibri"/>
                          <a:ea typeface="Calibri"/>
                          <a:cs typeface="Times New Roman"/>
                        </a:rPr>
                        <a:t>may resemble brooms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>
                          <a:latin typeface="Calibri"/>
                          <a:ea typeface="Calibri"/>
                          <a:cs typeface="Times New Roman"/>
                        </a:rPr>
                        <a:t>Highly tapered stems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40963" name="Content Placeholder 3" descr="100_21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24544" y="332656"/>
            <a:ext cx="9604737" cy="72022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41987" name="Content Placeholder 3" descr="ElytroJun2011 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648" y="-963488"/>
            <a:ext cx="6480720" cy="86419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43011" name="Content Placeholder 4" descr="ElytroJun2011 0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0"/>
            <a:ext cx="5760640" cy="768175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0" y="609600"/>
            <a:ext cx="3526160" cy="3035424"/>
          </a:xfrm>
        </p:spPr>
        <p:txBody>
          <a:bodyPr/>
          <a:lstStyle/>
          <a:p>
            <a:r>
              <a:rPr lang="en-CA" dirty="0" smtClean="0"/>
              <a:t>Which tree is older?</a:t>
            </a:r>
            <a:br>
              <a:rPr lang="en-CA" dirty="0" smtClean="0"/>
            </a:br>
            <a:r>
              <a:rPr lang="en-CA" dirty="0" smtClean="0"/>
              <a:t> </a:t>
            </a:r>
            <a:r>
              <a:rPr lang="en-CA" sz="3200" dirty="0" smtClean="0"/>
              <a:t>(photo courtesy of Bill Layton)</a:t>
            </a:r>
            <a:endParaRPr lang="en-CA" sz="3200" dirty="0"/>
          </a:p>
        </p:txBody>
      </p:sp>
      <p:pic>
        <p:nvPicPr>
          <p:cNvPr id="4" name="Content Placeholder 3" descr="Layton elytroderma growth impac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334" r="15000" b="24565"/>
          <a:stretch>
            <a:fillRect/>
          </a:stretch>
        </p:blipFill>
        <p:spPr>
          <a:xfrm>
            <a:off x="0" y="-159477"/>
            <a:ext cx="4721068" cy="7017477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Free Growing Criteria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467200"/>
          </a:xfrm>
        </p:spPr>
        <p:txBody>
          <a:bodyPr/>
          <a:lstStyle/>
          <a:p>
            <a:r>
              <a:rPr lang="en-CA" sz="4000" dirty="0" smtClean="0"/>
              <a:t>currently same as for other foliage diseases -  80% defoliation (last 4 years corrected for % live crown)</a:t>
            </a:r>
          </a:p>
          <a:p>
            <a:r>
              <a:rPr lang="en-CA" sz="4000" dirty="0" smtClean="0"/>
              <a:t>Can have major implications for determination of site index and meeting minimum free growing heights</a:t>
            </a:r>
          </a:p>
          <a:p>
            <a:pPr>
              <a:buFontTx/>
              <a:buNone/>
            </a:pPr>
            <a:endParaRPr lang="en-CA" sz="4000" dirty="0" smtClean="0"/>
          </a:p>
          <a:p>
            <a:pPr>
              <a:buFontTx/>
              <a:buNone/>
            </a:pPr>
            <a:endParaRPr lang="en-CA" dirty="0" smtClean="0"/>
          </a:p>
          <a:p>
            <a:pPr>
              <a:buFontTx/>
              <a:buNone/>
            </a:pP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Procedure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000" dirty="0" smtClean="0"/>
              <a:t>1</a:t>
            </a:r>
            <a:r>
              <a:rPr lang="en-CA" dirty="0" smtClean="0"/>
              <a:t>) </a:t>
            </a:r>
            <a:r>
              <a:rPr lang="en-CA" sz="4000" dirty="0" smtClean="0"/>
              <a:t>estimate live crown</a:t>
            </a:r>
          </a:p>
          <a:p>
            <a:pPr>
              <a:buNone/>
            </a:pPr>
            <a:r>
              <a:rPr lang="en-CA" sz="4000" dirty="0" smtClean="0"/>
              <a:t>2) Assess last 4 internodes &gt;50% needles is considered healthy</a:t>
            </a:r>
          </a:p>
          <a:p>
            <a:pPr>
              <a:buNone/>
            </a:pPr>
            <a:r>
              <a:rPr lang="en-CA" sz="4000" dirty="0" smtClean="0"/>
              <a:t>	# Healthy internodes/4 x 100%</a:t>
            </a:r>
          </a:p>
          <a:p>
            <a:pPr>
              <a:buNone/>
            </a:pPr>
            <a:r>
              <a:rPr lang="en-CA" sz="4000" dirty="0" smtClean="0"/>
              <a:t>3) Live crown x % healthy internodes in 2)</a:t>
            </a:r>
            <a:endParaRPr lang="en-C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700" dirty="0" smtClean="0"/>
              <a:t>Free Growing Defoliation Standard for Determinate Growth Conifers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03040"/>
                <a:gridCol w="144016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CA" dirty="0" smtClean="0"/>
                        <a:t>%  Live Crown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 smtClean="0"/>
                        <a:t>%  Needle</a:t>
                      </a:r>
                    </a:p>
                    <a:p>
                      <a:pPr algn="r"/>
                      <a:r>
                        <a:rPr lang="en-CA" dirty="0" smtClean="0"/>
                        <a:t>Based</a:t>
                      </a:r>
                      <a:r>
                        <a:rPr lang="en-CA" baseline="0" dirty="0" smtClean="0"/>
                        <a:t> on</a:t>
                      </a:r>
                    </a:p>
                    <a:p>
                      <a:pPr algn="r"/>
                      <a:r>
                        <a:rPr lang="en-CA" baseline="0" dirty="0" smtClean="0"/>
                        <a:t>Internodes (&gt;50%</a:t>
                      </a:r>
                      <a:r>
                        <a:rPr lang="en-CA" dirty="0" smtClean="0"/>
                        <a:t> 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Retention</a:t>
                      </a:r>
                    </a:p>
                    <a:p>
                      <a:r>
                        <a:rPr lang="en-CA" dirty="0" smtClean="0"/>
                        <a:t>Healthy</a:t>
                      </a:r>
                    </a:p>
                    <a:p>
                      <a:r>
                        <a:rPr lang="en-CA" dirty="0" smtClean="0"/>
                        <a:t>  </a:t>
                      </a:r>
                    </a:p>
                    <a:p>
                      <a:r>
                        <a:rPr lang="en-CA" dirty="0" smtClean="0"/>
                        <a:t>of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needles)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90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22.5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67.5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80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80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70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17.5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52.5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12.5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37.5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40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7.5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22.5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does 80% defoliation actually mean using this method?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00808"/>
          <a:ext cx="9144000" cy="5390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010"/>
                <a:gridCol w="6848990"/>
              </a:tblGrid>
              <a:tr h="1276007"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% live crown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Minimum needle defoliation assuming only 4 internodes on tree</a:t>
                      </a:r>
                      <a:endParaRPr lang="en-CA" sz="2800" dirty="0"/>
                    </a:p>
                  </a:txBody>
                  <a:tcPr/>
                </a:tc>
              </a:tr>
              <a:tr h="1293728"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100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Need 50% or fewer needles on all 4 internodes to fail </a:t>
                      </a:r>
                      <a:r>
                        <a:rPr lang="en-CA" sz="2800" baseline="0" dirty="0" smtClean="0"/>
                        <a:t> so could have as little as 50% defoliation </a:t>
                      </a:r>
                      <a:endParaRPr lang="en-CA" sz="2800" dirty="0"/>
                    </a:p>
                  </a:txBody>
                  <a:tcPr/>
                </a:tc>
              </a:tr>
              <a:tr h="1293728"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80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Need 50% or fewer</a:t>
                      </a:r>
                      <a:r>
                        <a:rPr lang="en-CA" sz="2800" baseline="0" dirty="0" smtClean="0"/>
                        <a:t> needles on 3 of the internodes to fail so could have as little as 37.5% total defoliation</a:t>
                      </a:r>
                      <a:endParaRPr lang="en-CA" sz="2800" dirty="0"/>
                    </a:p>
                  </a:txBody>
                  <a:tcPr/>
                </a:tc>
              </a:tr>
              <a:tr h="1293728"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40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Need 50% or fewer needles on 2 of internodes to fail so could have as little as 25% total defoliation</a:t>
                      </a:r>
                      <a:endParaRPr lang="en-CA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10680"/>
            <a:ext cx="9144000" cy="5547320"/>
          </a:xfrm>
        </p:spPr>
        <p:txBody>
          <a:bodyPr/>
          <a:lstStyle/>
          <a:p>
            <a:pPr marL="0" indent="28575">
              <a:buNone/>
            </a:pPr>
            <a:r>
              <a:rPr lang="en-CA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Needle Cast on </a:t>
            </a:r>
            <a:r>
              <a:rPr lang="en-CA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lodgepole</a:t>
            </a:r>
            <a:r>
              <a:rPr lang="en-CA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pine</a:t>
            </a:r>
          </a:p>
          <a:p>
            <a:pPr marL="0" indent="28575">
              <a:buNone/>
            </a:pPr>
            <a:r>
              <a:rPr lang="en-CA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British Columbia</a:t>
            </a:r>
          </a:p>
          <a:p>
            <a:pPr marL="0" indent="28575">
              <a:buNone/>
            </a:pPr>
            <a:endParaRPr lang="en-CA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28575">
              <a:buNone/>
            </a:pPr>
            <a:r>
              <a:rPr lang="en-CA" sz="16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David Rusch</a:t>
            </a:r>
            <a:r>
              <a:rPr lang="en-CA" sz="1600" i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indent="28575">
              <a:buNone/>
            </a:pPr>
            <a:endParaRPr lang="en-CA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28575">
              <a:buNone/>
            </a:pPr>
            <a:r>
              <a:rPr lang="en-CA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  <a:p>
            <a:pPr marL="0" indent="28575">
              <a:buNone/>
            </a:pP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needle cast, caused by the fungus </a:t>
            </a:r>
            <a:r>
              <a:rPr lang="en-CA" sz="1400" i="1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400" i="1" dirty="0" err="1" smtClean="0">
                <a:latin typeface="Arial" pitchFamily="34" charset="0"/>
                <a:cs typeface="Arial" pitchFamily="34" charset="0"/>
              </a:rPr>
              <a:t>deformans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is a foliage disease that affects</a:t>
            </a:r>
          </a:p>
          <a:p>
            <a:pPr marL="0" indent="28575">
              <a:buNone/>
            </a:pP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lodgepole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pine and ponderosa pine. Most literature relating to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needle cast deals with</a:t>
            </a:r>
          </a:p>
          <a:p>
            <a:pPr marL="0" indent="28575">
              <a:buNone/>
            </a:pP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on ponderosa pine. It is not known whether there are host specific subspecies of</a:t>
            </a:r>
          </a:p>
          <a:p>
            <a:pPr marL="0" indent="28575">
              <a:buNone/>
            </a:pP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but the signs are identical and many of the symptoms are similar on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lodgepole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pine and </a:t>
            </a:r>
          </a:p>
          <a:p>
            <a:pPr marL="0" indent="28575">
              <a:buNone/>
            </a:pPr>
            <a:r>
              <a:rPr lang="en-CA" sz="1400" dirty="0" smtClean="0">
                <a:latin typeface="Arial" pitchFamily="34" charset="0"/>
                <a:cs typeface="Arial" pitchFamily="34" charset="0"/>
              </a:rPr>
              <a:t>Ponderosa pine. The large brooms caused by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on ponderosa pine make the disease fairly </a:t>
            </a:r>
          </a:p>
          <a:p>
            <a:pPr marL="0" indent="28575">
              <a:buNone/>
            </a:pPr>
            <a:r>
              <a:rPr lang="en-CA" sz="1400" dirty="0" smtClean="0">
                <a:latin typeface="Arial" pitchFamily="34" charset="0"/>
                <a:cs typeface="Arial" pitchFamily="34" charset="0"/>
              </a:rPr>
              <a:t>easy to recognize. In contrast,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Elytroderma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on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lodgepole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pine often goes unrecognized or is confused </a:t>
            </a:r>
          </a:p>
          <a:p>
            <a:pPr marL="0" indent="28575">
              <a:buNone/>
            </a:pPr>
            <a:r>
              <a:rPr lang="en-CA" sz="14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CA" sz="1400" i="1" dirty="0" err="1" smtClean="0">
                <a:latin typeface="Arial" pitchFamily="34" charset="0"/>
                <a:cs typeface="Arial" pitchFamily="34" charset="0"/>
              </a:rPr>
              <a:t>Lophodermella</a:t>
            </a:r>
            <a:r>
              <a:rPr lang="en-CA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400" i="1" dirty="0" err="1" smtClean="0">
                <a:latin typeface="Arial" pitchFamily="34" charset="0"/>
                <a:cs typeface="Arial" pitchFamily="34" charset="0"/>
              </a:rPr>
              <a:t>concolor</a:t>
            </a:r>
            <a:r>
              <a:rPr lang="en-CA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(another common needle cast) or </a:t>
            </a:r>
            <a:r>
              <a:rPr lang="en-CA" sz="1400" dirty="0" err="1" smtClean="0">
                <a:latin typeface="Arial" pitchFamily="34" charset="0"/>
                <a:cs typeface="Arial" pitchFamily="34" charset="0"/>
              </a:rPr>
              <a:t>lodgepole</a:t>
            </a:r>
            <a:r>
              <a:rPr lang="en-CA" sz="1400" dirty="0" smtClean="0">
                <a:latin typeface="Arial" pitchFamily="34" charset="0"/>
                <a:cs typeface="Arial" pitchFamily="34" charset="0"/>
              </a:rPr>
              <a:t> pine dwarf mistletoe.</a:t>
            </a:r>
          </a:p>
          <a:p>
            <a:pPr marL="0" indent="28575">
              <a:buNone/>
            </a:pPr>
            <a:endParaRPr lang="en-CA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28575">
              <a:buNone/>
            </a:pPr>
            <a:endParaRPr lang="en-CA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Dwarf Mistletoe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CA" smtClean="0"/>
          </a:p>
        </p:txBody>
      </p:sp>
      <p:pic>
        <p:nvPicPr>
          <p:cNvPr id="25604" name="Picture 5" descr="100_1921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604963"/>
            <a:ext cx="3938588" cy="52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Male Flowers (pollen)</a:t>
            </a:r>
          </a:p>
        </p:txBody>
      </p:sp>
      <p:pic>
        <p:nvPicPr>
          <p:cNvPr id="27651" name="Picture 4" descr="Middle Lake (64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700213"/>
            <a:ext cx="6300788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Female Plants</a:t>
            </a:r>
            <a:br>
              <a:rPr lang="en-US" smtClean="0"/>
            </a:br>
            <a:r>
              <a:rPr lang="en-US" sz="1800" smtClean="0"/>
              <a:t>(greener)</a:t>
            </a:r>
          </a:p>
        </p:txBody>
      </p:sp>
      <p:pic>
        <p:nvPicPr>
          <p:cNvPr id="28675" name="Picture 6" descr="dmp 0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2060575"/>
            <a:ext cx="60833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Seed Blast-off</a:t>
            </a:r>
          </a:p>
        </p:txBody>
      </p:sp>
      <p:pic>
        <p:nvPicPr>
          <p:cNvPr id="30723" name="Picture 3" descr="C:\My Documents\My Pictures\SAVE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667000"/>
            <a:ext cx="5065713" cy="263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Dwarf Mistletoe by BEC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mtClean="0"/>
              <a:t>High throughout host range particularly in SBPSxc and part of IDF</a:t>
            </a:r>
          </a:p>
          <a:p>
            <a:pPr eaLnBrk="1" hangingPunct="1"/>
            <a:r>
              <a:rPr lang="en-CA" smtClean="0"/>
              <a:t>less severe in MS, ESSF, and 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Dwarf Mistletoe Management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Management consists of removing overhead seed sources (15 evenly spaced residual/Ha complete infection)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15m first year from overhead source vs. 0.5m/ yr. within open canopy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Species mixes can reduce tree to tree spread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Avoid thinning in Dwarf Mistletoe Stands</a:t>
            </a: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Free Growing Criteria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No Mistletoe on tree</a:t>
            </a:r>
          </a:p>
          <a:p>
            <a:r>
              <a:rPr lang="en-CA" smtClean="0"/>
              <a:t>No mistletoe on overtopping Pli within 10m (overtopping tree is a tree that is 3x or more the height of the tree being assessed)</a:t>
            </a:r>
          </a:p>
          <a:p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Licensee/BCTS Commitments for the South </a:t>
            </a:r>
            <a:r>
              <a:rPr lang="en-CA" dirty="0" err="1" smtClean="0"/>
              <a:t>Chilcotin</a:t>
            </a:r>
            <a:r>
              <a:rPr lang="en-CA" dirty="0" smtClean="0"/>
              <a:t> Planning Area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“</a:t>
            </a:r>
            <a:r>
              <a:rPr lang="en-CA" i="1" dirty="0" smtClean="0"/>
              <a:t>In the case where protection of mistletoe infested pine is deemed to be necessary to meet a visual screening objective, then the licensee may wish to seek an exemption of variance to their stocking standards allowing mistletoe to be considered as non deleterious to establishing a free growing stand</a:t>
            </a:r>
            <a:r>
              <a:rPr lang="en-CA" dirty="0" smtClean="0"/>
              <a:t>”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South </a:t>
            </a:r>
            <a:r>
              <a:rPr lang="en-CA" dirty="0" err="1" smtClean="0"/>
              <a:t>Chilcotin</a:t>
            </a:r>
            <a:r>
              <a:rPr lang="en-CA" dirty="0" smtClean="0"/>
              <a:t> Planning Area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000" i="1" dirty="0" smtClean="0"/>
              <a:t>“For the SBPS &amp; IDF, a forest health assessment will occur to evaluate the level of DMP in the stand and appropriate prescriptions developed in consideration of a stands’ moose habitat values.”</a:t>
            </a:r>
            <a:endParaRPr lang="en-CA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816042" y="-1"/>
          <a:ext cx="5876409" cy="7605465"/>
        </p:xfrm>
        <a:graphic>
          <a:graphicData uri="http://schemas.openxmlformats.org/presentationml/2006/ole">
            <p:oleObj spid="_x0000_s100354" name="Acrobat Document" r:id="rId3" imgW="5830114" imgH="7542857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5400" dirty="0" smtClean="0"/>
              <a:t>BC government ftp site </a:t>
            </a:r>
            <a:r>
              <a:rPr lang="en-CA" sz="5400" dirty="0" smtClean="0">
                <a:solidFill>
                  <a:srgbClr val="0070C0"/>
                </a:solidFill>
              </a:rPr>
              <a:t>www.for.gov.bc.ca-/ftp/</a:t>
            </a:r>
          </a:p>
          <a:p>
            <a:r>
              <a:rPr lang="en-CA" sz="5400" dirty="0" smtClean="0"/>
              <a:t>RSI/external/publish!</a:t>
            </a:r>
            <a:endParaRPr lang="en-CA" sz="5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24744"/>
          </a:xfrm>
        </p:spPr>
        <p:txBody>
          <a:bodyPr/>
          <a:lstStyle/>
          <a:p>
            <a:r>
              <a:rPr lang="en-CA" dirty="0" smtClean="0"/>
              <a:t>Informal Poll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5115272"/>
          </a:xfrm>
        </p:spPr>
        <p:txBody>
          <a:bodyPr/>
          <a:lstStyle/>
          <a:p>
            <a:r>
              <a:rPr lang="en-CA" dirty="0" smtClean="0"/>
              <a:t>How many people would attend a forest health training session?</a:t>
            </a:r>
          </a:p>
          <a:p>
            <a:r>
              <a:rPr lang="en-CA" dirty="0" smtClean="0"/>
              <a:t>When is the best time to hold it?</a:t>
            </a:r>
          </a:p>
          <a:p>
            <a:r>
              <a:rPr lang="en-CA" dirty="0" smtClean="0"/>
              <a:t>What would be the best location?</a:t>
            </a:r>
          </a:p>
          <a:p>
            <a:r>
              <a:rPr lang="en-CA" dirty="0" smtClean="0"/>
              <a:t>What topics would you like to cover?</a:t>
            </a:r>
          </a:p>
          <a:p>
            <a:r>
              <a:rPr lang="en-CA" dirty="0" smtClean="0"/>
              <a:t>What format do you prefer?</a:t>
            </a:r>
          </a:p>
          <a:p>
            <a:pPr lvl="1"/>
            <a:r>
              <a:rPr lang="en-CA" dirty="0" smtClean="0"/>
              <a:t>Office/field/informal/ID/management/exercises/pest challenge?</a:t>
            </a:r>
          </a:p>
          <a:p>
            <a:pPr lvl="1"/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3422</TotalTime>
  <Words>1539</Words>
  <Application>Microsoft Office PowerPoint</Application>
  <PresentationFormat>On-screen Show (4:3)</PresentationFormat>
  <Paragraphs>349</Paragraphs>
  <Slides>52</Slides>
  <Notes>9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Default Design</vt:lpstr>
      <vt:lpstr>Acrobat Document</vt:lpstr>
      <vt:lpstr>Forest Health</vt:lpstr>
      <vt:lpstr>Forest Health Update</vt:lpstr>
      <vt:lpstr>Silviculture Surveyors &amp; Forest Health</vt:lpstr>
      <vt:lpstr>Slide 4</vt:lpstr>
      <vt:lpstr>Top Pests in Williams Lake TSA (based on 79 FREP stand development monitoring blocks)</vt:lpstr>
      <vt:lpstr>Slide 6</vt:lpstr>
      <vt:lpstr>Forest Health in WLTSA Highest Incidence of FH by BEC</vt:lpstr>
      <vt:lpstr>Possible revisions to stocking standards</vt:lpstr>
      <vt:lpstr>PINE STEM RUSTS</vt:lpstr>
      <vt:lpstr> Western Gall Rust</vt:lpstr>
      <vt:lpstr>Western gall rust</vt:lpstr>
      <vt:lpstr>Rust calculator</vt:lpstr>
      <vt:lpstr>Gall Rust BEC Hazard Rating</vt:lpstr>
      <vt:lpstr>Cronartium Rusts</vt:lpstr>
      <vt:lpstr>Commandra Blister Rust</vt:lpstr>
      <vt:lpstr>                       Sandalwood   Family            Geocaulon livida        Commandra umbellata            (bastard toad flax)  </vt:lpstr>
      <vt:lpstr>Stalactiform Blister Rust</vt:lpstr>
      <vt:lpstr>Figworts</vt:lpstr>
      <vt:lpstr>Cronartium Rusts cont’d.</vt:lpstr>
      <vt:lpstr>Treatment for Stem Rusts Spacing</vt:lpstr>
      <vt:lpstr>Commandra &amp; Stalactiform Rust – Free Growing Damage Criteria</vt:lpstr>
      <vt:lpstr>Cronartium Rusts by BEC</vt:lpstr>
      <vt:lpstr>Slide 23</vt:lpstr>
      <vt:lpstr>Slide 24</vt:lpstr>
      <vt:lpstr>Slide 25</vt:lpstr>
      <vt:lpstr>Elytroderma Needle Cast on Lodgepole Pine</vt:lpstr>
      <vt:lpstr>Elytroderma deformans</vt:lpstr>
      <vt:lpstr>Needle Cast</vt:lpstr>
      <vt:lpstr>What sets Elytroderma Apart?</vt:lpstr>
      <vt:lpstr>Signs and Symptoms</vt:lpstr>
      <vt:lpstr>Slide 31</vt:lpstr>
      <vt:lpstr>Slide 32</vt:lpstr>
      <vt:lpstr>Slide 33</vt:lpstr>
      <vt:lpstr>Which tree is older?  (photo courtesy of Bill Layton)</vt:lpstr>
      <vt:lpstr>Free Growing Criteria</vt:lpstr>
      <vt:lpstr>Procedure</vt:lpstr>
      <vt:lpstr>Free Growing Defoliation Standard for Determinate Growth Conifers</vt:lpstr>
      <vt:lpstr>What does 80% defoliation actually mean using this method?</vt:lpstr>
      <vt:lpstr>Slide 39</vt:lpstr>
      <vt:lpstr>Dwarf Mistletoe</vt:lpstr>
      <vt:lpstr>Male Flowers (pollen)</vt:lpstr>
      <vt:lpstr>Female Plants (greener)</vt:lpstr>
      <vt:lpstr>Seed Blast-off</vt:lpstr>
      <vt:lpstr>Dwarf Mistletoe by BEC</vt:lpstr>
      <vt:lpstr>Dwarf Mistletoe Management</vt:lpstr>
      <vt:lpstr>Free Growing Criteria</vt:lpstr>
      <vt:lpstr>Licensee/BCTS Commitments for the South Chilcotin Planning Area</vt:lpstr>
      <vt:lpstr>South Chilcotin Planning Area</vt:lpstr>
      <vt:lpstr>Slide 49</vt:lpstr>
      <vt:lpstr>Slide 50</vt:lpstr>
      <vt:lpstr>Slide 51</vt:lpstr>
      <vt:lpstr>Informal Poll</vt:lpstr>
    </vt:vector>
  </TitlesOfParts>
  <Company>Office 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Rusts</dc:title>
  <dc:creator>David Rusch</dc:creator>
  <cp:lastModifiedBy>drusch</cp:lastModifiedBy>
  <cp:revision>194</cp:revision>
  <dcterms:created xsi:type="dcterms:W3CDTF">2006-03-31T23:56:09Z</dcterms:created>
  <dcterms:modified xsi:type="dcterms:W3CDTF">2014-04-01T23:22:17Z</dcterms:modified>
</cp:coreProperties>
</file>